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8/14/2017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8/14/2017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8/14/2017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8/14/2017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8/14/2017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8/14/2017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8/14/2017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326763" y="884827"/>
            <a:ext cx="7766936" cy="1646302"/>
          </a:xfrm>
        </p:spPr>
        <p:txBody>
          <a:bodyPr/>
          <a:lstStyle/>
          <a:p>
            <a:pPr algn="ctr"/>
            <a:r>
              <a:rPr lang="es-CO" dirty="0" smtClean="0"/>
              <a:t>DEPARTAMENTO DE ESPAÑOL Y LITERATURA </a:t>
            </a:r>
            <a:endParaRPr lang="es-CO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85095" y="3149314"/>
            <a:ext cx="7766936" cy="1096899"/>
          </a:xfrm>
        </p:spPr>
        <p:txBody>
          <a:bodyPr>
            <a:normAutofit/>
          </a:bodyPr>
          <a:lstStyle/>
          <a:p>
            <a:pPr algn="just"/>
            <a:r>
              <a:rPr lang="es-CO" sz="2800" dirty="0" smtClean="0"/>
              <a:t>GRADO NOVENO (2017-2018) </a:t>
            </a:r>
          </a:p>
          <a:p>
            <a:pPr algn="just"/>
            <a:r>
              <a:rPr lang="es-CO" sz="2800" dirty="0" smtClean="0"/>
              <a:t>DOCENTES : ALONSO SÁENZ , FRANK JULIO </a:t>
            </a:r>
            <a:endParaRPr lang="es-CO" sz="2800" dirty="0"/>
          </a:p>
        </p:txBody>
      </p:sp>
    </p:spTree>
    <p:extLst>
      <p:ext uri="{BB962C8B-B14F-4D97-AF65-F5344CB8AC3E}">
        <p14:creationId xmlns:p14="http://schemas.microsoft.com/office/powerpoint/2010/main" val="13255779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1335110"/>
          </a:xfrm>
        </p:spPr>
        <p:txBody>
          <a:bodyPr/>
          <a:lstStyle/>
          <a:p>
            <a:r>
              <a:rPr lang="es-CO" dirty="0" smtClean="0"/>
              <a:t>1. ACUERDOS DE CLASE</a:t>
            </a:r>
            <a:endParaRPr lang="es-CO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77335" y="1944710"/>
            <a:ext cx="8596668" cy="4096652"/>
          </a:xfrm>
        </p:spPr>
        <p:txBody>
          <a:bodyPr>
            <a:normAutofit/>
          </a:bodyPr>
          <a:lstStyle/>
          <a:p>
            <a:pPr marL="342900" indent="-342900">
              <a:buAutoNum type="alphaUcPeriod"/>
            </a:pPr>
            <a:r>
              <a:rPr lang="es-CO" sz="2800" dirty="0" smtClean="0"/>
              <a:t>Participación activa del estudiante </a:t>
            </a:r>
          </a:p>
          <a:p>
            <a:pPr marL="342900" indent="-342900">
              <a:buAutoNum type="alphaUcPeriod"/>
            </a:pPr>
            <a:r>
              <a:rPr lang="es-CO" sz="2800" dirty="0" smtClean="0"/>
              <a:t>Lector – INDAGADOR- Pregunta y señala</a:t>
            </a:r>
          </a:p>
          <a:p>
            <a:pPr marL="342900" indent="-342900">
              <a:buAutoNum type="alphaUcPeriod"/>
            </a:pPr>
            <a:r>
              <a:rPr lang="es-CO" sz="2800" dirty="0" smtClean="0"/>
              <a:t>Escritura – Proceso (Requiere de planeación, organización, verificación y corrección) </a:t>
            </a:r>
          </a:p>
          <a:p>
            <a:pPr marL="342900" indent="-342900">
              <a:buAutoNum type="alphaUcPeriod"/>
            </a:pPr>
            <a:r>
              <a:rPr lang="es-CO" sz="2800" dirty="0" smtClean="0"/>
              <a:t>Acuerdos </a:t>
            </a:r>
            <a:r>
              <a:rPr lang="es-CO" sz="2800" dirty="0" err="1" smtClean="0"/>
              <a:t>Gimnasianos</a:t>
            </a:r>
            <a:r>
              <a:rPr lang="es-CO" sz="2800" dirty="0" smtClean="0"/>
              <a:t>. </a:t>
            </a:r>
            <a:endParaRPr lang="es-CO" sz="2800" dirty="0"/>
          </a:p>
        </p:txBody>
      </p:sp>
    </p:spTree>
    <p:extLst>
      <p:ext uri="{BB962C8B-B14F-4D97-AF65-F5344CB8AC3E}">
        <p14:creationId xmlns:p14="http://schemas.microsoft.com/office/powerpoint/2010/main" val="8606983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1180563"/>
          </a:xfrm>
        </p:spPr>
        <p:txBody>
          <a:bodyPr>
            <a:normAutofit fontScale="90000"/>
          </a:bodyPr>
          <a:lstStyle/>
          <a:p>
            <a:r>
              <a:rPr lang="es-CO" dirty="0" smtClean="0"/>
              <a:t>2. Cronograma y Matriz de Evaluación</a:t>
            </a:r>
            <a:endParaRPr lang="es-CO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77335" y="2152203"/>
            <a:ext cx="8596668" cy="1570962"/>
          </a:xfrm>
        </p:spPr>
        <p:txBody>
          <a:bodyPr/>
          <a:lstStyle/>
          <a:p>
            <a:endParaRPr lang="es-CO" dirty="0"/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6602396"/>
              </p:ext>
            </p:extLst>
          </p:nvPr>
        </p:nvGraphicFramePr>
        <p:xfrm>
          <a:off x="406879" y="2089240"/>
          <a:ext cx="9136366" cy="34672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68183"/>
                <a:gridCol w="4568183"/>
              </a:tblGrid>
              <a:tr h="397814">
                <a:tc>
                  <a:txBody>
                    <a:bodyPr/>
                    <a:lstStyle/>
                    <a:p>
                      <a:r>
                        <a:rPr lang="es-CO" dirty="0" smtClean="0"/>
                        <a:t>ACTIVIDAD</a:t>
                      </a:r>
                      <a:r>
                        <a:rPr lang="es-CO" baseline="0" dirty="0" smtClean="0"/>
                        <a:t> E INDICADORES EVALUADOS 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FECHA </a:t>
                      </a:r>
                      <a:endParaRPr lang="es-CO" dirty="0"/>
                    </a:p>
                  </a:txBody>
                  <a:tcPr/>
                </a:tc>
              </a:tr>
              <a:tr h="718355">
                <a:tc>
                  <a:txBody>
                    <a:bodyPr/>
                    <a:lstStyle/>
                    <a:p>
                      <a:r>
                        <a:rPr lang="es-CO" dirty="0" smtClean="0"/>
                        <a:t>​TEXTO 1: REFLEXIÓN SOBRE LA EXISTENCIA - (GI2, VC2)​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SEMANA</a:t>
                      </a:r>
                      <a:r>
                        <a:rPr lang="es-CO" baseline="0" dirty="0" smtClean="0"/>
                        <a:t> 2 (22 A 25 DE AGOSTO) </a:t>
                      </a:r>
                      <a:endParaRPr lang="es-CO" dirty="0"/>
                    </a:p>
                  </a:txBody>
                  <a:tcPr/>
                </a:tc>
              </a:tr>
              <a:tr h="718355">
                <a:tc>
                  <a:txBody>
                    <a:bodyPr/>
                    <a:lstStyle/>
                    <a:p>
                      <a:r>
                        <a:rPr lang="es-CO" dirty="0" smtClean="0"/>
                        <a:t>CONTROL DE LECTURA CUENTOS 1 Y 2: ANÁLISIS (GI1, VC1, C1) ​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SEMANA 3 (AGOSTO 28 A SEPTIEMBRE</a:t>
                      </a:r>
                      <a:r>
                        <a:rPr lang="es-CO" baseline="0" dirty="0" smtClean="0"/>
                        <a:t> 1)</a:t>
                      </a:r>
                      <a:endParaRPr lang="es-CO" dirty="0"/>
                    </a:p>
                  </a:txBody>
                  <a:tcPr/>
                </a:tc>
              </a:tr>
              <a:tr h="718355">
                <a:tc>
                  <a:txBody>
                    <a:bodyPr/>
                    <a:lstStyle/>
                    <a:p>
                      <a:r>
                        <a:rPr lang="es-CO" dirty="0" smtClean="0"/>
                        <a:t>PROYECTO DE ESCRITURA: INTRODUCCIÓN (M1)​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SEMANA 4 (</a:t>
                      </a:r>
                      <a:r>
                        <a:rPr lang="es-CO" baseline="0" dirty="0" smtClean="0"/>
                        <a:t>4 A 8 DE SEPTIEMBRE) </a:t>
                      </a:r>
                      <a:endParaRPr lang="es-CO" dirty="0"/>
                    </a:p>
                  </a:txBody>
                  <a:tcPr/>
                </a:tc>
              </a:tr>
              <a:tr h="718355">
                <a:tc>
                  <a:txBody>
                    <a:bodyPr/>
                    <a:lstStyle/>
                    <a:p>
                      <a:r>
                        <a:rPr lang="es-CO" dirty="0" smtClean="0"/>
                        <a:t>CONTROL DE LECTURA (CONVERSATORIO) DE LA PRIMERA PARTE DE EL EXTRANJERO DE ALBERT CAMUS (GI1, VC1, C1)​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SEMANA 5 (11 A 15 DE SEPTIEMBRE) </a:t>
                      </a:r>
                      <a:endParaRPr lang="es-CO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787543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1103290"/>
          </a:xfrm>
        </p:spPr>
        <p:txBody>
          <a:bodyPr>
            <a:normAutofit fontScale="90000"/>
          </a:bodyPr>
          <a:lstStyle/>
          <a:p>
            <a:r>
              <a:rPr lang="es-CO" dirty="0" smtClean="0"/>
              <a:t>2. Cronograma y Matriz de Evaluación</a:t>
            </a:r>
            <a:endParaRPr lang="es-CO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97031" y="1843110"/>
            <a:ext cx="8596668" cy="1570962"/>
          </a:xfrm>
        </p:spPr>
        <p:txBody>
          <a:bodyPr/>
          <a:lstStyle/>
          <a:p>
            <a:endParaRPr lang="es-CO" dirty="0"/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9973315"/>
              </p:ext>
            </p:extLst>
          </p:nvPr>
        </p:nvGraphicFramePr>
        <p:xfrm>
          <a:off x="167426" y="1843110"/>
          <a:ext cx="9994006" cy="44289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97003"/>
                <a:gridCol w="4997003"/>
              </a:tblGrid>
              <a:tr h="508144">
                <a:tc>
                  <a:txBody>
                    <a:bodyPr/>
                    <a:lstStyle/>
                    <a:p>
                      <a:r>
                        <a:rPr lang="es-CO" dirty="0" smtClean="0"/>
                        <a:t>ACTIVIDAD</a:t>
                      </a:r>
                      <a:r>
                        <a:rPr lang="es-CO" baseline="0" dirty="0" smtClean="0"/>
                        <a:t> E INDICADORES EVALUADOS 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FECHA</a:t>
                      </a:r>
                      <a:endParaRPr lang="es-CO" dirty="0"/>
                    </a:p>
                  </a:txBody>
                  <a:tcPr/>
                </a:tc>
              </a:tr>
              <a:tr h="917586">
                <a:tc>
                  <a:txBody>
                    <a:bodyPr/>
                    <a:lstStyle/>
                    <a:p>
                      <a:r>
                        <a:rPr lang="es-CO" dirty="0" smtClean="0"/>
                        <a:t>​TALLER DE TESIS Y ARGUMENTOS (M1, M2, C2)​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SEMANA</a:t>
                      </a:r>
                      <a:r>
                        <a:rPr lang="es-CO" baseline="0" dirty="0" smtClean="0"/>
                        <a:t> 6 (18 A 22 DE SEPTIEMBRE) </a:t>
                      </a:r>
                    </a:p>
                    <a:p>
                      <a:r>
                        <a:rPr lang="es-CO" baseline="0" dirty="0" smtClean="0"/>
                        <a:t>PRIMER CORTE (40%) </a:t>
                      </a:r>
                      <a:endParaRPr lang="es-CO" dirty="0"/>
                    </a:p>
                  </a:txBody>
                  <a:tcPr/>
                </a:tc>
              </a:tr>
              <a:tr h="917586">
                <a:tc>
                  <a:txBody>
                    <a:bodyPr/>
                    <a:lstStyle/>
                    <a:p>
                      <a:r>
                        <a:rPr lang="es-CO" dirty="0" smtClean="0"/>
                        <a:t>CONTROL DE LECTURA (CONVERSATORIO) DE LA SEGUNDA PARTE DE EL EXTRANJERO DE ALBERT CAMUS (GI1, VC1, C1)​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SEMANA 7 (25 A 29 DE SEPTIEMBRE</a:t>
                      </a:r>
                      <a:r>
                        <a:rPr lang="es-CO" baseline="0" dirty="0" smtClean="0"/>
                        <a:t>)</a:t>
                      </a:r>
                      <a:endParaRPr lang="es-CO" dirty="0"/>
                    </a:p>
                  </a:txBody>
                  <a:tcPr/>
                </a:tc>
              </a:tr>
              <a:tr h="917586">
                <a:tc>
                  <a:txBody>
                    <a:bodyPr/>
                    <a:lstStyle/>
                    <a:p>
                      <a:r>
                        <a:rPr lang="es-CO" dirty="0" smtClean="0"/>
                        <a:t>TALLER DE GRAMÁTICA: ORACIÓN SUBORDINADA, FUNCIONES DEL LENGUAJE, EL ADVERBIO (GI2, VC2)​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SEMANA 8 (2</a:t>
                      </a:r>
                      <a:r>
                        <a:rPr lang="es-CO" baseline="0" dirty="0" smtClean="0"/>
                        <a:t> A 6 DE OCTUBRE) </a:t>
                      </a:r>
                      <a:endParaRPr lang="es-CO" dirty="0"/>
                    </a:p>
                  </a:txBody>
                  <a:tcPr/>
                </a:tc>
              </a:tr>
              <a:tr h="1168001">
                <a:tc>
                  <a:txBody>
                    <a:bodyPr/>
                    <a:lstStyle/>
                    <a:p>
                      <a:r>
                        <a:rPr lang="es-CO" dirty="0" smtClean="0"/>
                        <a:t>​CONTROL DE LECTURA CUENTOS 3 Y 4 (GI1, VC1, C1)​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SEMANA 9 (17 A 20</a:t>
                      </a:r>
                      <a:r>
                        <a:rPr lang="es-CO" baseline="0" dirty="0" smtClean="0"/>
                        <a:t> DE OCTUBRE</a:t>
                      </a:r>
                      <a:r>
                        <a:rPr lang="es-CO" dirty="0" smtClean="0"/>
                        <a:t>) </a:t>
                      </a:r>
                      <a:endParaRPr lang="es-CO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012924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1309352"/>
          </a:xfrm>
        </p:spPr>
        <p:txBody>
          <a:bodyPr>
            <a:normAutofit fontScale="90000"/>
          </a:bodyPr>
          <a:lstStyle/>
          <a:p>
            <a:r>
              <a:rPr lang="es-CO" dirty="0"/>
              <a:t>2. Cronograma y Matriz de Evaluación</a:t>
            </a:r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669246"/>
              </p:ext>
            </p:extLst>
          </p:nvPr>
        </p:nvGraphicFramePr>
        <p:xfrm>
          <a:off x="193183" y="1918952"/>
          <a:ext cx="9994006" cy="34901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25036"/>
                <a:gridCol w="4468970"/>
              </a:tblGrid>
              <a:tr h="499774">
                <a:tc>
                  <a:txBody>
                    <a:bodyPr/>
                    <a:lstStyle/>
                    <a:p>
                      <a:r>
                        <a:rPr lang="es-CO" dirty="0" smtClean="0"/>
                        <a:t>ACTIVIDAD</a:t>
                      </a:r>
                      <a:r>
                        <a:rPr lang="es-CO" baseline="0" dirty="0" smtClean="0"/>
                        <a:t> E INDICADORES EVALUADOS 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FECHA</a:t>
                      </a:r>
                      <a:endParaRPr lang="es-CO" dirty="0"/>
                    </a:p>
                  </a:txBody>
                  <a:tcPr/>
                </a:tc>
              </a:tr>
              <a:tr h="902472">
                <a:tc>
                  <a:txBody>
                    <a:bodyPr/>
                    <a:lstStyle/>
                    <a:p>
                      <a:r>
                        <a:rPr lang="es-CO" dirty="0" smtClean="0"/>
                        <a:t>​</a:t>
                      </a:r>
                      <a:r>
                        <a:rPr lang="nb-NO" dirty="0" smtClean="0"/>
                        <a:t>DAC FINAL (GI2, VC2, C2, M2)​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SEMANA</a:t>
                      </a:r>
                      <a:r>
                        <a:rPr lang="es-CO" baseline="0" dirty="0" smtClean="0"/>
                        <a:t> 10 (23 A 27 DE OCTUBRE) </a:t>
                      </a:r>
                    </a:p>
                    <a:p>
                      <a:endParaRPr lang="es-CO" dirty="0"/>
                    </a:p>
                  </a:txBody>
                  <a:tcPr/>
                </a:tc>
              </a:tr>
              <a:tr h="1185457">
                <a:tc>
                  <a:txBody>
                    <a:bodyPr/>
                    <a:lstStyle/>
                    <a:p>
                      <a:r>
                        <a:rPr lang="es-CO" dirty="0" smtClean="0"/>
                        <a:t>CONTROL DE LECTURA (VIDEO) CUENTO 5 (GI1, VC1, C1)​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SEMANA 11 (30</a:t>
                      </a:r>
                      <a:r>
                        <a:rPr lang="es-CO" baseline="0" dirty="0" smtClean="0"/>
                        <a:t> DE OCTUBRE </a:t>
                      </a:r>
                      <a:r>
                        <a:rPr lang="es-CO" dirty="0" smtClean="0"/>
                        <a:t> A 3 DE NOVIEMBRE</a:t>
                      </a:r>
                      <a:r>
                        <a:rPr lang="es-CO" baseline="0" dirty="0" smtClean="0"/>
                        <a:t>)</a:t>
                      </a:r>
                    </a:p>
                    <a:p>
                      <a:r>
                        <a:rPr lang="es-CO" baseline="0" dirty="0" smtClean="0"/>
                        <a:t>SEGUNDO CORTE 80 %</a:t>
                      </a:r>
                      <a:endParaRPr lang="es-CO" dirty="0"/>
                    </a:p>
                  </a:txBody>
                  <a:tcPr/>
                </a:tc>
              </a:tr>
              <a:tr h="902472">
                <a:tc>
                  <a:txBody>
                    <a:bodyPr/>
                    <a:lstStyle/>
                    <a:p>
                      <a:r>
                        <a:rPr lang="es-CO" dirty="0" smtClean="0"/>
                        <a:t>EVALUACIÓN TRIMESTRAL​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SEMANA 13 (7</a:t>
                      </a:r>
                      <a:r>
                        <a:rPr lang="es-CO" baseline="0" dirty="0" smtClean="0"/>
                        <a:t> A 10 DE NOVIEMBRE) </a:t>
                      </a:r>
                      <a:endParaRPr lang="es-CO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59305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1116169"/>
          </a:xfrm>
        </p:spPr>
        <p:txBody>
          <a:bodyPr>
            <a:normAutofit fontScale="90000"/>
          </a:bodyPr>
          <a:lstStyle/>
          <a:p>
            <a:r>
              <a:rPr lang="es-CO" dirty="0"/>
              <a:t>2. Cronograma y Matriz de Evaluación</a:t>
            </a:r>
          </a:p>
        </p:txBody>
      </p:sp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5368864"/>
              </p:ext>
            </p:extLst>
          </p:nvPr>
        </p:nvGraphicFramePr>
        <p:xfrm>
          <a:off x="435019" y="1827249"/>
          <a:ext cx="8128000" cy="45650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78637"/>
                <a:gridCol w="5549363"/>
              </a:tblGrid>
              <a:tr h="956644">
                <a:tc>
                  <a:txBody>
                    <a:bodyPr/>
                    <a:lstStyle/>
                    <a:p>
                      <a:pPr algn="ctr"/>
                      <a:r>
                        <a:rPr lang="es-CO" dirty="0" smtClean="0"/>
                        <a:t>CORTE </a:t>
                      </a:r>
                      <a:endParaRPr lang="es-CO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dirty="0" smtClean="0"/>
                        <a:t>TOTAL DE NOTAS POR INDICADOR</a:t>
                      </a:r>
                      <a:endParaRPr lang="es-C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956644">
                <a:tc>
                  <a:txBody>
                    <a:bodyPr/>
                    <a:lstStyle/>
                    <a:p>
                      <a:r>
                        <a:rPr lang="es-CO" dirty="0" smtClean="0"/>
                        <a:t>PRIMER CORTE </a:t>
                      </a:r>
                    </a:p>
                    <a:p>
                      <a:r>
                        <a:rPr lang="es-CO" dirty="0" smtClean="0"/>
                        <a:t>(40 %)</a:t>
                      </a:r>
                      <a:endParaRPr lang="es-CO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GI1 (2) / GI2 (1)</a:t>
                      </a:r>
                      <a:r>
                        <a:rPr lang="es-CO" baseline="0" dirty="0" smtClean="0"/>
                        <a:t> /</a:t>
                      </a:r>
                    </a:p>
                    <a:p>
                      <a:r>
                        <a:rPr lang="es-CO" baseline="0" dirty="0" smtClean="0"/>
                        <a:t>VC1 (2) / VC2 (1) /</a:t>
                      </a:r>
                    </a:p>
                    <a:p>
                      <a:r>
                        <a:rPr lang="es-CO" baseline="0" dirty="0" smtClean="0"/>
                        <a:t> C1 (2) /C2 (1)/</a:t>
                      </a:r>
                    </a:p>
                    <a:p>
                      <a:r>
                        <a:rPr lang="es-CO" baseline="0" dirty="0" smtClean="0"/>
                        <a:t> M1 (2) / M2 (1)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956644">
                <a:tc>
                  <a:txBody>
                    <a:bodyPr/>
                    <a:lstStyle/>
                    <a:p>
                      <a:r>
                        <a:rPr lang="es-CO" dirty="0" smtClean="0"/>
                        <a:t>SEGUNDO</a:t>
                      </a:r>
                      <a:r>
                        <a:rPr lang="es-CO" baseline="0" dirty="0" smtClean="0"/>
                        <a:t> CORTE</a:t>
                      </a:r>
                    </a:p>
                    <a:p>
                      <a:r>
                        <a:rPr lang="es-CO" baseline="0" dirty="0" smtClean="0"/>
                        <a:t>(80%) </a:t>
                      </a:r>
                      <a:endParaRPr lang="es-CO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GI1 (3) / GI2 (2)</a:t>
                      </a:r>
                      <a:r>
                        <a:rPr lang="es-CO" baseline="0" dirty="0" smtClean="0"/>
                        <a:t> /</a:t>
                      </a:r>
                    </a:p>
                    <a:p>
                      <a:r>
                        <a:rPr lang="es-CO" baseline="0" dirty="0" smtClean="0"/>
                        <a:t>VC1 (3) / VC2 (2) /</a:t>
                      </a:r>
                    </a:p>
                    <a:p>
                      <a:r>
                        <a:rPr lang="es-CO" baseline="0" dirty="0" smtClean="0"/>
                        <a:t> C1 (3) /C2 (1)/</a:t>
                      </a:r>
                    </a:p>
                    <a:p>
                      <a:r>
                        <a:rPr lang="es-CO" baseline="0" dirty="0" smtClean="0"/>
                        <a:t> M1 (1) / M2 (1) </a:t>
                      </a:r>
                    </a:p>
                    <a:p>
                      <a:endParaRPr lang="es-C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956644">
                <a:tc>
                  <a:txBody>
                    <a:bodyPr/>
                    <a:lstStyle/>
                    <a:p>
                      <a:r>
                        <a:rPr lang="es-CO" dirty="0" smtClean="0"/>
                        <a:t>TERCER CORTE</a:t>
                      </a:r>
                    </a:p>
                    <a:p>
                      <a:r>
                        <a:rPr lang="es-CO" dirty="0" smtClean="0"/>
                        <a:t>(100%)</a:t>
                      </a:r>
                      <a:r>
                        <a:rPr lang="es-CO" baseline="0" dirty="0" smtClean="0"/>
                        <a:t> </a:t>
                      </a:r>
                      <a:endParaRPr lang="es-CO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TODOS LOS INDICADORES</a:t>
                      </a:r>
                      <a:r>
                        <a:rPr lang="es-CO" baseline="0" dirty="0" smtClean="0"/>
                        <a:t> (1) </a:t>
                      </a:r>
                      <a:endParaRPr lang="es-C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276075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935865"/>
          </a:xfrm>
        </p:spPr>
        <p:txBody>
          <a:bodyPr>
            <a:normAutofit fontScale="90000"/>
          </a:bodyPr>
          <a:lstStyle/>
          <a:p>
            <a:r>
              <a:rPr lang="es-CO" dirty="0"/>
              <a:t>2. Cronograma y Matriz de Evaluación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7335" y="1764606"/>
            <a:ext cx="7423476" cy="4426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82566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781318"/>
          </a:xfrm>
        </p:spPr>
        <p:txBody>
          <a:bodyPr/>
          <a:lstStyle/>
          <a:p>
            <a:r>
              <a:rPr lang="es-CO" dirty="0" smtClean="0"/>
              <a:t>3.RECURSOS ADICIONALES  </a:t>
            </a:r>
            <a:endParaRPr lang="es-CO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77335" y="1287887"/>
            <a:ext cx="8596668" cy="4753475"/>
          </a:xfrm>
        </p:spPr>
        <p:txBody>
          <a:bodyPr>
            <a:normAutofit fontScale="92500" lnSpcReduction="20000"/>
          </a:bodyPr>
          <a:lstStyle/>
          <a:p>
            <a:r>
              <a:rPr lang="es-CO" dirty="0" smtClean="0"/>
              <a:t>A. </a:t>
            </a:r>
            <a:r>
              <a:rPr lang="es-CO" b="1" u="sng" dirty="0" smtClean="0"/>
              <a:t>TEXTOS DE PLAN LECTOR: </a:t>
            </a:r>
          </a:p>
          <a:p>
            <a:pPr marL="285750" indent="-285750">
              <a:buFontTx/>
              <a:buChar char="-"/>
            </a:pPr>
            <a:r>
              <a:rPr lang="es-CO" dirty="0" smtClean="0"/>
              <a:t>CINCO CUENTOS DE AUTORES EUROPEOS (TRANSICIÓN DEL SIGLO XIX AL XX) (GUY DE MAUPASSANT, ANTON CHEJOV, FRANZ KAFKA, KATHERINE MANSFIELD, PRIMOLEVI/HEINRICH </a:t>
            </a:r>
            <a:r>
              <a:rPr lang="es-CO" dirty="0" err="1" smtClean="0"/>
              <a:t>BöLL</a:t>
            </a:r>
            <a:r>
              <a:rPr lang="es-CO" dirty="0" smtClean="0"/>
              <a:t>.</a:t>
            </a:r>
          </a:p>
          <a:p>
            <a:pPr marL="285750" indent="-285750">
              <a:buFontTx/>
              <a:buChar char="-"/>
            </a:pPr>
            <a:r>
              <a:rPr lang="es-CO" dirty="0" smtClean="0"/>
              <a:t>EL EXTRANJERO (ALBERT CAMUS) </a:t>
            </a:r>
          </a:p>
          <a:p>
            <a:pPr marL="285750" indent="-285750">
              <a:buFontTx/>
              <a:buChar char="-"/>
            </a:pPr>
            <a:r>
              <a:rPr lang="es-CO" dirty="0" smtClean="0"/>
              <a:t>EL PIANISTA (ROMAN POLANSKI) </a:t>
            </a:r>
          </a:p>
          <a:p>
            <a:r>
              <a:rPr lang="es-CO" dirty="0" smtClean="0"/>
              <a:t>B. </a:t>
            </a:r>
            <a:r>
              <a:rPr lang="es-CO" b="1" u="sng" dirty="0" smtClean="0"/>
              <a:t>PÁGINA WEB </a:t>
            </a:r>
          </a:p>
          <a:p>
            <a:pPr marL="285750" indent="-285750">
              <a:buFontTx/>
              <a:buChar char="-"/>
            </a:pPr>
            <a:r>
              <a:rPr lang="es-CO" dirty="0" smtClean="0"/>
              <a:t>SEGMENTADA POR TRIMESTRES CON DOCUMENTOS, VIDEOS, ENTRE OTROS. </a:t>
            </a:r>
          </a:p>
          <a:p>
            <a:r>
              <a:rPr lang="es-CO" dirty="0" smtClean="0"/>
              <a:t>C. </a:t>
            </a:r>
            <a:r>
              <a:rPr lang="es-CO" b="1" u="sng" dirty="0" smtClean="0"/>
              <a:t>CUADERNO </a:t>
            </a:r>
          </a:p>
          <a:p>
            <a:pPr marL="285750" indent="-285750">
              <a:buFontTx/>
              <a:buChar char="-"/>
            </a:pPr>
            <a:r>
              <a:rPr lang="es-CO" dirty="0" smtClean="0"/>
              <a:t>BITÁCORA DE REGISTRO QUE SIRVE COMO FORMA DE ORGANIZACIÓN DE PENSAMIENTO Y UNICIDAD TEMÁTICA ACORDE AL PLAN DE ESTUDIOS.</a:t>
            </a:r>
          </a:p>
          <a:p>
            <a:r>
              <a:rPr lang="es-CO" dirty="0" smtClean="0"/>
              <a:t>D. </a:t>
            </a:r>
            <a:r>
              <a:rPr lang="es-CO" b="1" u="sng" dirty="0" smtClean="0"/>
              <a:t>TURNITIN</a:t>
            </a:r>
          </a:p>
          <a:p>
            <a:r>
              <a:rPr lang="es-CO" dirty="0" smtClean="0"/>
              <a:t>- PRODUCCIÓN ESCRITA (ESCÁNER DE PLAGIO)</a:t>
            </a:r>
          </a:p>
          <a:p>
            <a:pPr marL="285750" indent="-285750">
              <a:buFontTx/>
              <a:buChar char="-"/>
            </a:pPr>
            <a:endParaRPr lang="es-CO" dirty="0" smtClean="0"/>
          </a:p>
          <a:p>
            <a:r>
              <a:rPr lang="es-CO" dirty="0" smtClean="0"/>
              <a:t> 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401231624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208</TotalTime>
  <Words>587</Words>
  <Application>Microsoft Office PowerPoint</Application>
  <PresentationFormat>Panorámica</PresentationFormat>
  <Paragraphs>73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2" baseType="lpstr">
      <vt:lpstr>Arial</vt:lpstr>
      <vt:lpstr>Trebuchet MS</vt:lpstr>
      <vt:lpstr>Wingdings 3</vt:lpstr>
      <vt:lpstr>Faceta</vt:lpstr>
      <vt:lpstr>DEPARTAMENTO DE ESPAÑOL Y LITERATURA </vt:lpstr>
      <vt:lpstr>1. ACUERDOS DE CLASE</vt:lpstr>
      <vt:lpstr>2. Cronograma y Matriz de Evaluación</vt:lpstr>
      <vt:lpstr>2. Cronograma y Matriz de Evaluación</vt:lpstr>
      <vt:lpstr>2. Cronograma y Matriz de Evaluación</vt:lpstr>
      <vt:lpstr>2. Cronograma y Matriz de Evaluación</vt:lpstr>
      <vt:lpstr>2. Cronograma y Matriz de Evaluación</vt:lpstr>
      <vt:lpstr>3.RECURSOS ADICIONALES 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DEPARTAMENTO DE ESPAÑOL Y LITERATURA </dc:title>
  <dc:creator>Frank</dc:creator>
  <cp:lastModifiedBy>Frank</cp:lastModifiedBy>
  <cp:revision>12</cp:revision>
  <dcterms:created xsi:type="dcterms:W3CDTF">2017-08-14T13:11:58Z</dcterms:created>
  <dcterms:modified xsi:type="dcterms:W3CDTF">2017-08-14T16:40:07Z</dcterms:modified>
</cp:coreProperties>
</file>